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4"/>
  </p:notesMasterIdLst>
  <p:handoutMasterIdLst>
    <p:handoutMasterId r:id="rId55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34" r:id="rId13"/>
    <p:sldId id="302" r:id="rId14"/>
    <p:sldId id="335" r:id="rId15"/>
    <p:sldId id="264" r:id="rId16"/>
    <p:sldId id="266" r:id="rId17"/>
    <p:sldId id="265" r:id="rId18"/>
    <p:sldId id="276" r:id="rId19"/>
    <p:sldId id="303" r:id="rId20"/>
    <p:sldId id="293" r:id="rId21"/>
    <p:sldId id="277" r:id="rId22"/>
    <p:sldId id="284" r:id="rId23"/>
    <p:sldId id="269" r:id="rId24"/>
    <p:sldId id="304" r:id="rId25"/>
    <p:sldId id="305" r:id="rId26"/>
    <p:sldId id="307" r:id="rId27"/>
    <p:sldId id="306" r:id="rId28"/>
    <p:sldId id="308" r:id="rId29"/>
    <p:sldId id="270" r:id="rId30"/>
    <p:sldId id="309" r:id="rId31"/>
    <p:sldId id="310" r:id="rId32"/>
    <p:sldId id="311" r:id="rId33"/>
    <p:sldId id="312" r:id="rId34"/>
    <p:sldId id="314" r:id="rId35"/>
    <p:sldId id="313" r:id="rId36"/>
    <p:sldId id="315" r:id="rId37"/>
    <p:sldId id="316" r:id="rId38"/>
    <p:sldId id="317" r:id="rId39"/>
    <p:sldId id="294" r:id="rId40"/>
    <p:sldId id="296" r:id="rId41"/>
    <p:sldId id="318" r:id="rId42"/>
    <p:sldId id="319" r:id="rId43"/>
    <p:sldId id="321" r:id="rId44"/>
    <p:sldId id="322" r:id="rId45"/>
    <p:sldId id="323" r:id="rId46"/>
    <p:sldId id="324" r:id="rId47"/>
    <p:sldId id="288" r:id="rId48"/>
    <p:sldId id="289" r:id="rId49"/>
    <p:sldId id="320" r:id="rId50"/>
    <p:sldId id="274" r:id="rId51"/>
    <p:sldId id="275" r:id="rId52"/>
    <p:sldId id="329" r:id="rId5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0" d="100"/>
          <a:sy n="70" d="100"/>
        </p:scale>
        <p:origin x="137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F758/IBM-DS-Capstone-Project/blob/7e255d037daf6a336e26c665c149caf7fcf08831/Week%201/jupyter-labs-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F758/IBM-DS-Capstone-Project/blob/7e255d037daf6a336e26c665c149caf7fcf08831/Week%201/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F758/IBM-DS-Capstone-Project/blob/6632d90fc2f7419f253dae6e67e046561e464224/Week%202/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TF758/IBM-DS-Capstone-Project/blob/c9b32a1e6005ada3c26b1ee1ff320eaa15fcb165/Week%203/jupyter_launch_site_location_folium.ipynb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F758/IBM-DS-Capstone-Project/blob/e840036a992ad5736be9fe66f804568c173d4b8d/Week%201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Teryll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Felix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26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October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C5B4EBE-0BC2-7A23-6B49-37C05386CB40}"/>
              </a:ext>
            </a:extLst>
          </p:cNvPr>
          <p:cNvSpPr/>
          <p:nvPr/>
        </p:nvSpPr>
        <p:spPr>
          <a:xfrm>
            <a:off x="6716486" y="1818698"/>
            <a:ext cx="4223657" cy="420687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3139770"/>
            <a:ext cx="3932238" cy="2311626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https://github.com/TF758/IBM-DS-Capstone-Project/blob/7e255d037daf6a336e26c665c149caf7fcf08831/Week%201/jupyter-labs-webscraping.ipynb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Rounded Rectangle 23">
            <a:extLst>
              <a:ext uri="{FF2B5EF4-FFF2-40B4-BE49-F238E27FC236}">
                <a16:creationId xmlns:a16="http://schemas.microsoft.com/office/drawing/2014/main" id="{0A848FA8-DE15-8E2F-77F7-2BC6C5739FF0}"/>
              </a:ext>
            </a:extLst>
          </p:cNvPr>
          <p:cNvSpPr/>
          <p:nvPr/>
        </p:nvSpPr>
        <p:spPr>
          <a:xfrm>
            <a:off x="7532022" y="2770770"/>
            <a:ext cx="2679011" cy="738001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Wikipedia Page</a:t>
            </a:r>
          </a:p>
        </p:txBody>
      </p:sp>
      <p:sp>
        <p:nvSpPr>
          <p:cNvPr id="7" name="Rounded Rectangle 24">
            <a:extLst>
              <a:ext uri="{FF2B5EF4-FFF2-40B4-BE49-F238E27FC236}">
                <a16:creationId xmlns:a16="http://schemas.microsoft.com/office/drawing/2014/main" id="{AA58E6CF-327F-0167-B951-DC4166A8E0C0}"/>
              </a:ext>
            </a:extLst>
          </p:cNvPr>
          <p:cNvSpPr/>
          <p:nvPr/>
        </p:nvSpPr>
        <p:spPr>
          <a:xfrm>
            <a:off x="7532022" y="3833899"/>
            <a:ext cx="2679011" cy="738001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HTML</a:t>
            </a:r>
          </a:p>
        </p:txBody>
      </p:sp>
      <p:sp>
        <p:nvSpPr>
          <p:cNvPr id="8" name="Rounded Rectangle 25">
            <a:extLst>
              <a:ext uri="{FF2B5EF4-FFF2-40B4-BE49-F238E27FC236}">
                <a16:creationId xmlns:a16="http://schemas.microsoft.com/office/drawing/2014/main" id="{38B223B7-41DA-E990-0C74-1830CA87B8D6}"/>
              </a:ext>
            </a:extLst>
          </p:cNvPr>
          <p:cNvSpPr/>
          <p:nvPr/>
        </p:nvSpPr>
        <p:spPr>
          <a:xfrm>
            <a:off x="7532022" y="4905053"/>
            <a:ext cx="2679011" cy="738001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DataFrame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B0313D-82F3-4A6C-E58A-F91A3D1C6018}"/>
              </a:ext>
            </a:extLst>
          </p:cNvPr>
          <p:cNvSpPr txBox="1"/>
          <p:nvPr/>
        </p:nvSpPr>
        <p:spPr>
          <a:xfrm>
            <a:off x="7639939" y="1897136"/>
            <a:ext cx="2463175" cy="584775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CN" sz="3200" dirty="0"/>
              <a:t>Web Scraping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87676A-EC80-6581-ABA0-EE7240FC1DCB}"/>
              </a:ext>
            </a:extLst>
          </p:cNvPr>
          <p:cNvSpPr txBox="1"/>
          <p:nvPr/>
        </p:nvSpPr>
        <p:spPr>
          <a:xfrm>
            <a:off x="922411" y="1897136"/>
            <a:ext cx="39322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Notebook Link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3460D-83C0-961C-4086-197404D0E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060"/>
            <a:ext cx="10515600" cy="658132"/>
          </a:xfrm>
        </p:spPr>
        <p:txBody>
          <a:bodyPr/>
          <a:lstStyle/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Scraping Results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AFA525-8077-A7BB-BD69-1DF9C2B41F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0343" y="2249776"/>
            <a:ext cx="9666514" cy="452395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C7F4212-3877-E173-B388-ECCA20DB06C3}"/>
              </a:ext>
            </a:extLst>
          </p:cNvPr>
          <p:cNvSpPr txBox="1"/>
          <p:nvPr/>
        </p:nvSpPr>
        <p:spPr>
          <a:xfrm>
            <a:off x="185056" y="563563"/>
            <a:ext cx="821871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dirty="0">
                <a:solidFill>
                  <a:srgbClr val="C678DD"/>
                </a:solidFill>
                <a:effectLst/>
                <a:latin typeface="Fira Code" pitchFamily="49" charset="0"/>
              </a:rPr>
              <a:t>import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effectLst/>
                <a:latin typeface="Fira Code" pitchFamily="49" charset="0"/>
              </a:rPr>
              <a:t>requests</a:t>
            </a:r>
          </a:p>
          <a:p>
            <a:r>
              <a:rPr lang="en-US" sz="1800" b="0" dirty="0">
                <a:solidFill>
                  <a:srgbClr val="C678DD"/>
                </a:solidFill>
                <a:effectLst/>
                <a:latin typeface="Fira Code" pitchFamily="49" charset="0"/>
              </a:rPr>
              <a:t>from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E5C07B"/>
                </a:solidFill>
                <a:effectLst/>
                <a:latin typeface="Fira Code" pitchFamily="49" charset="0"/>
              </a:rPr>
              <a:t>bs4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C678DD"/>
                </a:solidFill>
                <a:effectLst/>
                <a:latin typeface="Fira Code" pitchFamily="49" charset="0"/>
              </a:rPr>
              <a:t>import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 err="1">
                <a:effectLst/>
                <a:latin typeface="Fira Code" pitchFamily="49" charset="0"/>
              </a:rPr>
              <a:t>BeautifulSoup</a:t>
            </a:r>
            <a:b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</a:br>
            <a:r>
              <a:rPr lang="en-US" sz="18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url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chemeClr val="accent2"/>
                </a:solidFill>
                <a:effectLst/>
                <a:latin typeface="Fira Code" pitchFamily="49" charset="0"/>
              </a:rPr>
              <a:t>'https://en.wikipedia.org/wiki/List_of_Falcon_9_and_Falcon_Heavy_launches</a:t>
            </a:r>
            <a:r>
              <a:rPr lang="en-US" sz="1800" b="0" dirty="0">
                <a:solidFill>
                  <a:srgbClr val="98C379"/>
                </a:solidFill>
                <a:effectLst/>
                <a:latin typeface="Fira Code" pitchFamily="49" charset="0"/>
              </a:rPr>
              <a:t>'</a:t>
            </a:r>
            <a:endParaRPr lang="en-US" sz="1800" b="0" dirty="0">
              <a:solidFill>
                <a:srgbClr val="ABB2BF"/>
              </a:solidFill>
              <a:effectLst/>
              <a:latin typeface="Fira Code" pitchFamily="49" charset="0"/>
            </a:endParaRPr>
          </a:p>
          <a:p>
            <a:r>
              <a:rPr lang="en-US" sz="1800" b="0" dirty="0">
                <a:effectLst/>
                <a:latin typeface="Fira Code" pitchFamily="49" charset="0"/>
              </a:rPr>
              <a:t>response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 err="1">
                <a:solidFill>
                  <a:srgbClr val="E5C07B"/>
                </a:solidFill>
                <a:effectLst/>
                <a:latin typeface="Fira Code" pitchFamily="49" charset="0"/>
              </a:rPr>
              <a:t>requests</a:t>
            </a:r>
            <a:r>
              <a:rPr lang="en-US" sz="1800" b="0" dirty="0" err="1">
                <a:solidFill>
                  <a:srgbClr val="ABB2BF"/>
                </a:solidFill>
                <a:effectLst/>
                <a:latin typeface="Fira Code" pitchFamily="49" charset="0"/>
              </a:rPr>
              <a:t>.</a:t>
            </a:r>
            <a:r>
              <a:rPr lang="en-US" sz="1800" b="0" dirty="0" err="1">
                <a:solidFill>
                  <a:srgbClr val="61AFEF"/>
                </a:solidFill>
                <a:effectLst/>
                <a:latin typeface="Fira Code" pitchFamily="49" charset="0"/>
              </a:rPr>
              <a:t>get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(</a:t>
            </a:r>
            <a:r>
              <a:rPr lang="en-US" sz="18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url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)</a:t>
            </a:r>
          </a:p>
          <a:p>
            <a:r>
              <a:rPr lang="en-US" sz="1800" b="0" dirty="0" err="1">
                <a:effectLst/>
                <a:latin typeface="Fira Code" pitchFamily="49" charset="0"/>
              </a:rPr>
              <a:t>html_data</a:t>
            </a:r>
            <a:r>
              <a:rPr lang="en-US" sz="1800" b="0" dirty="0"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response</a:t>
            </a:r>
            <a:r>
              <a:rPr lang="en-US" sz="1800" b="0" dirty="0" err="1">
                <a:solidFill>
                  <a:srgbClr val="ABB2BF"/>
                </a:solidFill>
                <a:effectLst/>
                <a:latin typeface="Fira Code" pitchFamily="49" charset="0"/>
              </a:rPr>
              <a:t>.</a:t>
            </a:r>
            <a:r>
              <a:rPr lang="en-US" sz="18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text</a:t>
            </a:r>
            <a:endParaRPr lang="en-US" sz="1800" b="0" dirty="0">
              <a:solidFill>
                <a:srgbClr val="ABB2BF"/>
              </a:solidFill>
              <a:effectLst/>
              <a:latin typeface="Fira Code" pitchFamily="49" charset="0"/>
            </a:endParaRPr>
          </a:p>
          <a:p>
            <a:r>
              <a:rPr lang="en-US" sz="1800" b="0" dirty="0">
                <a:effectLst/>
                <a:latin typeface="Fira Code" pitchFamily="49" charset="0"/>
              </a:rPr>
              <a:t>soup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 err="1">
                <a:solidFill>
                  <a:srgbClr val="E5C07B"/>
                </a:solidFill>
                <a:effectLst/>
                <a:latin typeface="Fira Code" pitchFamily="49" charset="0"/>
              </a:rPr>
              <a:t>BeautifulSoup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(</a:t>
            </a:r>
            <a:r>
              <a:rPr lang="en-US" sz="18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html_data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403125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1128075" cy="3192689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Notebook Link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https://github.com/TF758/IBM-DS-Capstone-Project/blob/7e255d037daf6a336e26c665c149caf7fcf08831/Week%201/labs-jupyter-spacex-Data%20wrangling.ipynb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Transform raw data to </a:t>
            </a:r>
            <a:r>
              <a:rPr lang="en-US" sz="2800" dirty="0"/>
              <a:t>a useful data format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For example, convert original outcome labels into landing class that represent landing classification which will be our new landing prediction target.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1106304" cy="2017032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Notebook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https://github.com/TF758/IBM-DS-Capstone-Project/blob/6632d90fc2f7419f253dae6e67e046561e464224/Week%202/jupyter-labs-eda-dataviz.ipynb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2" name="Picture 1" descr="Chart, bar chart&#10;&#10;Description automatically generated">
            <a:extLst>
              <a:ext uri="{FF2B5EF4-FFF2-40B4-BE49-F238E27FC236}">
                <a16:creationId xmlns:a16="http://schemas.microsoft.com/office/drawing/2014/main" id="{7C84FE50-E510-908F-AE0B-44AC7E6DFA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8947" y="3270616"/>
            <a:ext cx="2813682" cy="1877928"/>
          </a:xfrm>
          <a:prstGeom prst="rect">
            <a:avLst/>
          </a:prstGeom>
        </p:spPr>
      </p:pic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7B809F70-94CF-DC4B-1B69-15BD8A7A95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380" y="3547478"/>
            <a:ext cx="2813684" cy="1877929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9E4BBF6D-E712-CB02-6309-459EB5523C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3671" y="3270616"/>
            <a:ext cx="2780777" cy="18779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F871132-5149-BF41-8A9B-490D38ADA1B6}"/>
              </a:ext>
            </a:extLst>
          </p:cNvPr>
          <p:cNvSpPr txBox="1"/>
          <p:nvPr/>
        </p:nvSpPr>
        <p:spPr>
          <a:xfrm>
            <a:off x="402771" y="5425408"/>
            <a:ext cx="2329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</a:t>
            </a:r>
            <a:r>
              <a:rPr lang="en-US" b="1" dirty="0"/>
              <a:t>scatterplot</a:t>
            </a:r>
            <a:r>
              <a:rPr lang="en-US" dirty="0"/>
              <a:t> graph was used to find the relationship between 1 or more variables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DBE10B-89E6-8103-BFF4-8879297616B6}"/>
              </a:ext>
            </a:extLst>
          </p:cNvPr>
          <p:cNvSpPr txBox="1"/>
          <p:nvPr/>
        </p:nvSpPr>
        <p:spPr>
          <a:xfrm>
            <a:off x="4071927" y="5584371"/>
            <a:ext cx="26677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</a:t>
            </a:r>
            <a:r>
              <a:rPr lang="en-US" b="1" dirty="0" err="1"/>
              <a:t>Bargraph</a:t>
            </a:r>
            <a:r>
              <a:rPr lang="en-US" dirty="0"/>
              <a:t> was use to compare the success rates of each orbit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D901A0-57A5-5ADF-01B5-89D8B55902CA}"/>
              </a:ext>
            </a:extLst>
          </p:cNvPr>
          <p:cNvSpPr txBox="1"/>
          <p:nvPr/>
        </p:nvSpPr>
        <p:spPr>
          <a:xfrm>
            <a:off x="7993671" y="5425407"/>
            <a:ext cx="3077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</a:t>
            </a:r>
            <a:r>
              <a:rPr lang="en-US" b="1" dirty="0"/>
              <a:t>line graph </a:t>
            </a:r>
            <a:r>
              <a:rPr lang="en-US" dirty="0"/>
              <a:t>was used to get the yearly average launch success trend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229AEB35-A2D5-91B9-E5C3-903F31610AD1}"/>
              </a:ext>
            </a:extLst>
          </p:cNvPr>
          <p:cNvSpPr txBox="1">
            <a:spLocks/>
          </p:cNvSpPr>
          <p:nvPr/>
        </p:nvSpPr>
        <p:spPr>
          <a:xfrm>
            <a:off x="8355544" y="5927725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rgbClr val="1C7DDB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75537C-CA84-1446-933C-8E9D027F9201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4" name="Content Placeholder 4">
            <a:extLst>
              <a:ext uri="{FF2B5EF4-FFF2-40B4-BE49-F238E27FC236}">
                <a16:creationId xmlns:a16="http://schemas.microsoft.com/office/drawing/2014/main" id="{E990C536-898A-794F-4647-EAB0EBCEC6D8}"/>
              </a:ext>
            </a:extLst>
          </p:cNvPr>
          <p:cNvSpPr txBox="1">
            <a:spLocks/>
          </p:cNvSpPr>
          <p:nvPr/>
        </p:nvSpPr>
        <p:spPr>
          <a:xfrm>
            <a:off x="495786" y="3843814"/>
            <a:ext cx="7156193" cy="2418314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Query the names of the </a:t>
            </a:r>
            <a:r>
              <a:rPr lang="en-US" sz="1600" b="1" dirty="0"/>
              <a:t>unique launch sites </a:t>
            </a:r>
            <a:r>
              <a:rPr lang="en-US" sz="1600" dirty="0"/>
              <a:t>in the space mission</a:t>
            </a:r>
          </a:p>
          <a:p>
            <a:r>
              <a:rPr lang="en-US" sz="1600" dirty="0"/>
              <a:t>Query the names of the </a:t>
            </a:r>
            <a:r>
              <a:rPr lang="en-US" sz="1600" b="1" dirty="0" err="1"/>
              <a:t>booster_versions</a:t>
            </a:r>
            <a:r>
              <a:rPr lang="en-US" sz="1600" b="1" dirty="0"/>
              <a:t> </a:t>
            </a:r>
            <a:r>
              <a:rPr lang="en-US" sz="1600" dirty="0"/>
              <a:t>which have carried the maximum payload mass. </a:t>
            </a:r>
          </a:p>
          <a:p>
            <a:r>
              <a:rPr lang="en-US" sz="1600" dirty="0"/>
              <a:t>List the total number of </a:t>
            </a:r>
            <a:r>
              <a:rPr lang="en-US" sz="1600" b="1" dirty="0"/>
              <a:t>successful</a:t>
            </a:r>
            <a:r>
              <a:rPr lang="en-US" sz="1600" dirty="0"/>
              <a:t> and </a:t>
            </a:r>
            <a:r>
              <a:rPr lang="en-US" sz="1600" b="1" dirty="0"/>
              <a:t>failure</a:t>
            </a:r>
            <a:r>
              <a:rPr lang="en-US" sz="1600" dirty="0"/>
              <a:t> mission outcomes</a:t>
            </a:r>
          </a:p>
          <a:p>
            <a:r>
              <a:rPr lang="en-US" sz="1600" dirty="0"/>
              <a:t>List the names of the boosters which have </a:t>
            </a:r>
            <a:r>
              <a:rPr lang="en-US" sz="1600" b="1" dirty="0"/>
              <a:t>success in drone ship </a:t>
            </a:r>
            <a:r>
              <a:rPr lang="en-US" sz="1600" dirty="0"/>
              <a:t>and have </a:t>
            </a:r>
            <a:r>
              <a:rPr lang="en-US" sz="1600" b="1" dirty="0"/>
              <a:t>payload mass </a:t>
            </a:r>
            <a:r>
              <a:rPr lang="en-US" sz="1600" dirty="0"/>
              <a:t>in some range</a:t>
            </a:r>
          </a:p>
          <a:p>
            <a:r>
              <a:rPr lang="en-US" sz="1600" dirty="0"/>
              <a:t>Rank the count of successful </a:t>
            </a:r>
            <a:r>
              <a:rPr lang="en-US" sz="1600" b="1" dirty="0" err="1"/>
              <a:t>landing_outcomes</a:t>
            </a:r>
            <a:r>
              <a:rPr lang="en-US" sz="1600" b="1" dirty="0"/>
              <a:t> </a:t>
            </a:r>
            <a:r>
              <a:rPr lang="en-US" sz="1600" dirty="0"/>
              <a:t>in date range in descending order.</a:t>
            </a:r>
          </a:p>
          <a:p>
            <a:pPr>
              <a:buFont typeface="Wingdings" pitchFamily="2" charset="2"/>
              <a:buChar char="ü"/>
            </a:pPr>
            <a:endParaRPr lang="en-US" sz="1600" b="1" dirty="0">
              <a:solidFill>
                <a:schemeClr val="tx2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A0F57E-EC26-5ABD-78C8-07EC134C5225}"/>
              </a:ext>
            </a:extLst>
          </p:cNvPr>
          <p:cNvSpPr txBox="1">
            <a:spLocks/>
          </p:cNvSpPr>
          <p:nvPr/>
        </p:nvSpPr>
        <p:spPr>
          <a:xfrm>
            <a:off x="410783" y="440802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B4BEB0A6-9349-BB59-BAC1-E4FB661557ED}"/>
              </a:ext>
            </a:extLst>
          </p:cNvPr>
          <p:cNvSpPr txBox="1">
            <a:spLocks/>
          </p:cNvSpPr>
          <p:nvPr/>
        </p:nvSpPr>
        <p:spPr>
          <a:xfrm>
            <a:off x="243916" y="989851"/>
            <a:ext cx="4501129" cy="56657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9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7" name="Picture 1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7A607355-311F-9F66-29A6-B5075235B2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582" y="1499282"/>
            <a:ext cx="1295400" cy="1638300"/>
          </a:xfrm>
          <a:prstGeom prst="rect">
            <a:avLst/>
          </a:prstGeom>
        </p:spPr>
      </p:pic>
      <p:pic>
        <p:nvPicPr>
          <p:cNvPr id="19" name="Picture 18" descr="Table&#10;&#10;Description automatically generated">
            <a:extLst>
              <a:ext uri="{FF2B5EF4-FFF2-40B4-BE49-F238E27FC236}">
                <a16:creationId xmlns:a16="http://schemas.microsoft.com/office/drawing/2014/main" id="{7F1E0B1B-E749-31E6-87CC-8F7847CEEE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7234" y="1497370"/>
            <a:ext cx="2540000" cy="32131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887E5F9-CB97-2631-BA95-F2293F1FEE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8465" y="1314971"/>
            <a:ext cx="1013286" cy="262685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20CA4E8-FC95-9DCD-2B7B-F4A12D3BC7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29433" y="1497370"/>
            <a:ext cx="2170407" cy="14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FEF29410-E3E6-51B6-863F-4CCA0EAB187D}"/>
              </a:ext>
            </a:extLst>
          </p:cNvPr>
          <p:cNvSpPr txBox="1">
            <a:spLocks/>
          </p:cNvSpPr>
          <p:nvPr/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rgbClr val="1C7DDB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75537C-CA84-1446-933C-8E9D027F9201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29C79A75-90C0-0523-9F03-B7D49C4720B5}"/>
              </a:ext>
            </a:extLst>
          </p:cNvPr>
          <p:cNvSpPr txBox="1">
            <a:spLocks/>
          </p:cNvSpPr>
          <p:nvPr/>
        </p:nvSpPr>
        <p:spPr>
          <a:xfrm>
            <a:off x="770011" y="1790084"/>
            <a:ext cx="4859694" cy="212877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Add </a:t>
            </a:r>
            <a:r>
              <a:rPr lang="en-US" b="1" dirty="0">
                <a:solidFill>
                  <a:schemeClr val="tx2"/>
                </a:solidFill>
              </a:rPr>
              <a:t>Circles</a:t>
            </a:r>
            <a:r>
              <a:rPr lang="en-US" dirty="0">
                <a:solidFill>
                  <a:schemeClr val="tx2"/>
                </a:solidFill>
              </a:rPr>
              <a:t> for Launch sites and </a:t>
            </a:r>
            <a:r>
              <a:rPr lang="en-US" b="1" dirty="0">
                <a:solidFill>
                  <a:schemeClr val="tx2"/>
                </a:solidFill>
              </a:rPr>
              <a:t>Markers</a:t>
            </a:r>
            <a:r>
              <a:rPr lang="en-US" dirty="0">
                <a:solidFill>
                  <a:schemeClr val="tx2"/>
                </a:solidFill>
              </a:rPr>
              <a:t> for labels</a:t>
            </a:r>
          </a:p>
          <a:p>
            <a:r>
              <a:rPr lang="en-US" dirty="0">
                <a:solidFill>
                  <a:schemeClr val="tx2"/>
                </a:solidFill>
              </a:rPr>
              <a:t>Add </a:t>
            </a:r>
            <a:r>
              <a:rPr lang="en-US" b="1" dirty="0">
                <a:solidFill>
                  <a:schemeClr val="tx2"/>
                </a:solidFill>
              </a:rPr>
              <a:t>Lines</a:t>
            </a:r>
            <a:r>
              <a:rPr lang="en-US" dirty="0">
                <a:solidFill>
                  <a:schemeClr val="tx2"/>
                </a:solidFill>
              </a:rPr>
              <a:t> for calculate distance between launch sites and their proximities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2A7FBB2-E420-35BF-E168-12B4565B868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C1B12C9-27A6-BE83-EA3A-ADF0C1F4CE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9180" y="1863976"/>
            <a:ext cx="5303107" cy="32414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85C4BF4-9DAB-DD1D-02BD-1F5226895D74}"/>
              </a:ext>
            </a:extLst>
          </p:cNvPr>
          <p:cNvSpPr txBox="1"/>
          <p:nvPr/>
        </p:nvSpPr>
        <p:spPr>
          <a:xfrm>
            <a:off x="174171" y="4312017"/>
            <a:ext cx="1051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Notebook</a:t>
            </a:r>
          </a:p>
          <a:p>
            <a:endParaRPr lang="en-US" dirty="0"/>
          </a:p>
          <a:p>
            <a:r>
              <a:rPr lang="en-US" dirty="0">
                <a:hlinkClick r:id="rId4"/>
              </a:rPr>
              <a:t>https://github.com/TF758/IBM-DS-Capstone-Project/blob/c9b32a1e6005ada3c26b1ee1ff320eaa15fcb165/Week%203/jupyter_launch_site_location_folium.ipynb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5EEF335D-7703-45C3-970C-61297DD59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025573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FAC63C99-3637-EF8D-EFFF-2536C488E47A}"/>
              </a:ext>
            </a:extLst>
          </p:cNvPr>
          <p:cNvSpPr txBox="1">
            <a:spLocks/>
          </p:cNvSpPr>
          <p:nvPr/>
        </p:nvSpPr>
        <p:spPr>
          <a:xfrm>
            <a:off x="443639" y="1528082"/>
            <a:ext cx="5092908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With a </a:t>
            </a:r>
            <a:r>
              <a:rPr lang="en-US" b="1" dirty="0">
                <a:solidFill>
                  <a:schemeClr val="tx2"/>
                </a:solidFill>
              </a:rPr>
              <a:t>Dropdown menu </a:t>
            </a:r>
            <a:r>
              <a:rPr lang="en-US" dirty="0">
                <a:solidFill>
                  <a:schemeClr val="tx2"/>
                </a:solidFill>
              </a:rPr>
              <a:t>and a </a:t>
            </a:r>
            <a:r>
              <a:rPr lang="en-US" b="1" dirty="0">
                <a:solidFill>
                  <a:schemeClr val="tx2"/>
                </a:solidFill>
              </a:rPr>
              <a:t>Pie Chart</a:t>
            </a:r>
            <a:r>
              <a:rPr lang="en-US" dirty="0">
                <a:solidFill>
                  <a:schemeClr val="tx2"/>
                </a:solidFill>
              </a:rPr>
              <a:t>, we can get success launches distribution by launch site</a:t>
            </a:r>
          </a:p>
          <a:p>
            <a:r>
              <a:rPr lang="en-US" dirty="0">
                <a:solidFill>
                  <a:schemeClr val="tx2"/>
                </a:solidFill>
              </a:rPr>
              <a:t>With a </a:t>
            </a:r>
            <a:r>
              <a:rPr lang="en-US" b="1" dirty="0">
                <a:solidFill>
                  <a:schemeClr val="tx2"/>
                </a:solidFill>
              </a:rPr>
              <a:t>Range Slider </a:t>
            </a:r>
            <a:r>
              <a:rPr lang="en-US" dirty="0">
                <a:solidFill>
                  <a:schemeClr val="tx2"/>
                </a:solidFill>
              </a:rPr>
              <a:t>and a </a:t>
            </a:r>
            <a:r>
              <a:rPr lang="en-US" b="1" dirty="0">
                <a:solidFill>
                  <a:schemeClr val="tx2"/>
                </a:solidFill>
              </a:rPr>
              <a:t>Scatter Plot</a:t>
            </a:r>
            <a:r>
              <a:rPr lang="en-US" dirty="0">
                <a:solidFill>
                  <a:schemeClr val="tx2"/>
                </a:solidFill>
              </a:rPr>
              <a:t>, we can analyze the correlation between Payload and Success for different launch sites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6DC23F4-2F58-EA53-347E-098790D7701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A6E476C-4C44-45C6-8BB8-3C772FC8FEA2}"/>
              </a:ext>
            </a:extLst>
          </p:cNvPr>
          <p:cNvSpPr txBox="1">
            <a:spLocks/>
          </p:cNvSpPr>
          <p:nvPr/>
        </p:nvSpPr>
        <p:spPr>
          <a:xfrm>
            <a:off x="734028" y="5378200"/>
            <a:ext cx="11144128" cy="108718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 err="1"/>
              <a:t>Github</a:t>
            </a:r>
            <a:r>
              <a:rPr lang="en-US" sz="1600" dirty="0"/>
              <a:t> Link</a:t>
            </a:r>
            <a:endParaRPr lang="en-US" sz="1200" dirty="0"/>
          </a:p>
        </p:txBody>
      </p:sp>
      <p:pic>
        <p:nvPicPr>
          <p:cNvPr id="9" name="Picture 8" descr="Chart&#10;&#10;Description automatically generated with medium confidence">
            <a:extLst>
              <a:ext uri="{FF2B5EF4-FFF2-40B4-BE49-F238E27FC236}">
                <a16:creationId xmlns:a16="http://schemas.microsoft.com/office/drawing/2014/main" id="{37B741F6-5EC8-AB39-6D14-8E66850EDB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0724"/>
          <a:stretch/>
        </p:blipFill>
        <p:spPr>
          <a:xfrm>
            <a:off x="5729888" y="1609984"/>
            <a:ext cx="5969768" cy="2156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REST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Generate landing Class from Outcome column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GridSearchCV</a:t>
            </a:r>
            <a:r>
              <a:rPr lang="en-US" sz="7600">
                <a:solidFill>
                  <a:schemeClr val="bg2">
                    <a:lumMod val="50000"/>
                  </a:schemeClr>
                </a:solidFill>
                <a:latin typeface="Abadi"/>
              </a:rPr>
              <a:t> to find best fit model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535A6D12-4BC4-617F-D284-EAA1A4A074A4}"/>
              </a:ext>
            </a:extLst>
          </p:cNvPr>
          <p:cNvSpPr/>
          <p:nvPr/>
        </p:nvSpPr>
        <p:spPr>
          <a:xfrm>
            <a:off x="4569126" y="2770770"/>
            <a:ext cx="2679011" cy="73800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SpaceX REST API</a:t>
            </a:r>
          </a:p>
        </p:txBody>
      </p:sp>
      <p:sp>
        <p:nvSpPr>
          <p:cNvPr id="8" name="Rounded Rectangle 2">
            <a:extLst>
              <a:ext uri="{FF2B5EF4-FFF2-40B4-BE49-F238E27FC236}">
                <a16:creationId xmlns:a16="http://schemas.microsoft.com/office/drawing/2014/main" id="{2FEB132F-1844-0CB9-70B7-320C9D0AD6AA}"/>
              </a:ext>
            </a:extLst>
          </p:cNvPr>
          <p:cNvSpPr/>
          <p:nvPr/>
        </p:nvSpPr>
        <p:spPr>
          <a:xfrm>
            <a:off x="4569126" y="3833899"/>
            <a:ext cx="2679011" cy="73800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JSON</a:t>
            </a:r>
          </a:p>
        </p:txBody>
      </p:sp>
      <p:sp>
        <p:nvSpPr>
          <p:cNvPr id="9" name="Rounded Rectangle 3">
            <a:extLst>
              <a:ext uri="{FF2B5EF4-FFF2-40B4-BE49-F238E27FC236}">
                <a16:creationId xmlns:a16="http://schemas.microsoft.com/office/drawing/2014/main" id="{B5AFEA64-5867-DEEC-5CDD-D0690CD29F78}"/>
              </a:ext>
            </a:extLst>
          </p:cNvPr>
          <p:cNvSpPr/>
          <p:nvPr/>
        </p:nvSpPr>
        <p:spPr>
          <a:xfrm>
            <a:off x="4569126" y="4905053"/>
            <a:ext cx="2679011" cy="73800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DataFrame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7F11C49-4FDB-4E84-2D35-3DBD6CC27AA3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5908632" y="4571900"/>
            <a:ext cx="0" cy="33315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B57EB68-E7C4-C8D6-AEC3-DEF95816AC8E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5908632" y="3508771"/>
            <a:ext cx="0" cy="32512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38404D6-46EF-A7AF-F109-897CE0900E36}"/>
              </a:ext>
            </a:extLst>
          </p:cNvPr>
          <p:cNvSpPr txBox="1"/>
          <p:nvPr/>
        </p:nvSpPr>
        <p:spPr>
          <a:xfrm>
            <a:off x="5090363" y="1897137"/>
            <a:ext cx="16365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3200" dirty="0"/>
              <a:t>REST API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84231-09D7-A7A4-1783-0C3B263E8243}"/>
              </a:ext>
            </a:extLst>
          </p:cNvPr>
          <p:cNvSpPr txBox="1"/>
          <p:nvPr/>
        </p:nvSpPr>
        <p:spPr>
          <a:xfrm>
            <a:off x="1152137" y="1663437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600" dirty="0">
                <a:hlinkClick r:id="rId3"/>
              </a:rPr>
              <a:t>Notebook Link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384739-A8A4-B5DB-159E-85FD9EFB10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130" y="35539"/>
            <a:ext cx="10515600" cy="1500206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E3F341-EA2A-FE18-A69E-5B3364654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253" y="489858"/>
            <a:ext cx="7762989" cy="636814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3729870-2A9C-2D7E-0D56-8EF7314D3158}"/>
              </a:ext>
            </a:extLst>
          </p:cNvPr>
          <p:cNvSpPr txBox="1"/>
          <p:nvPr/>
        </p:nvSpPr>
        <p:spPr>
          <a:xfrm>
            <a:off x="500744" y="2473600"/>
            <a:ext cx="3973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Screenshot of SpaceX API Call</a:t>
            </a:r>
          </a:p>
          <a:p>
            <a:endParaRPr lang="en-US" b="1" dirty="0"/>
          </a:p>
          <a:p>
            <a:endParaRPr lang="en-US" dirty="0"/>
          </a:p>
          <a:p>
            <a:r>
              <a:rPr lang="en-US" b="1" dirty="0"/>
              <a:t>Screenshot of SpaceX API Call Outcome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1FAC3EE-CDD0-287B-AD79-34C0E30F31BA}"/>
              </a:ext>
            </a:extLst>
          </p:cNvPr>
          <p:cNvCxnSpPr/>
          <p:nvPr/>
        </p:nvCxnSpPr>
        <p:spPr>
          <a:xfrm flipV="1">
            <a:off x="2884714" y="1690688"/>
            <a:ext cx="0" cy="627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3EEA24D-47D7-C898-4CFB-2E3A4AE09F59}"/>
              </a:ext>
            </a:extLst>
          </p:cNvPr>
          <p:cNvCxnSpPr/>
          <p:nvPr/>
        </p:nvCxnSpPr>
        <p:spPr>
          <a:xfrm>
            <a:off x="4332514" y="3429000"/>
            <a:ext cx="4898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626023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283</TotalTime>
  <Words>1470</Words>
  <Application>Microsoft Office PowerPoint</Application>
  <PresentationFormat>Widescreen</PresentationFormat>
  <Paragraphs>249</Paragraphs>
  <Slides>49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8" baseType="lpstr">
      <vt:lpstr>Abadi</vt:lpstr>
      <vt:lpstr>Arial</vt:lpstr>
      <vt:lpstr>Calibri</vt:lpstr>
      <vt:lpstr>Calibri Light</vt:lpstr>
      <vt:lpstr>Fira Code</vt:lpstr>
      <vt:lpstr>IBM Plex Mono SemiBold</vt:lpstr>
      <vt:lpstr>IBM Plex Mono Text</vt:lpstr>
      <vt:lpstr>Wingdings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Collection – Scraping 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Dell</cp:lastModifiedBy>
  <cp:revision>215</cp:revision>
  <dcterms:created xsi:type="dcterms:W3CDTF">2021-04-29T18:58:34Z</dcterms:created>
  <dcterms:modified xsi:type="dcterms:W3CDTF">2022-10-27T02:07:15Z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